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3"/>
    <p:sldMasterId id="2147483700" r:id="rId4"/>
    <p:sldMasterId id="2147483727" r:id="rId5"/>
    <p:sldMasterId id="2147483754" r:id="rId6"/>
  </p:sldMasterIdLst>
  <p:notesMasterIdLst>
    <p:notesMasterId r:id="rId8"/>
  </p:notes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/>
  <p:notesSz cx="6858000" cy="9144000"/>
  <p:embeddedFontLst>
    <p:embeddedFont>
      <p:font typeface="IBM Plex Sans SemiBold" panose="020B0503050203000203"/>
      <p:regular r:id="rId33"/>
    </p:embeddedFont>
    <p:embeddedFont>
      <p:font typeface="IBM Plex Sans" panose="020B0503050203000203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Иллюстрацию меняем на релевантную теме урока!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5" name="Google Shape;725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7c2f5b0c7a_0_4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g17c2f5b0c7a_0_4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7c3e3989e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g17c3e3989e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7c2f5b0c7a_0_3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g17c2f5b0c7a_0_3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7c3e3989ef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7c3e3989ef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7c3e3989ef_0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7c3e3989ef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7c3e3989e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7c3e3989e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7c3e3989ef_0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7c3e3989ef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7c4b416110_0_1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7c4b416110_0_1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7c2f5b0c7a_0_1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17c2f5b0c7a_0_1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7c4b416110_0_1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7c4b416110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7c4b416110_0_39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g17c4b416110_0_3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1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05" name="Google Shape;805;p1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7c2f5b0c7a_0_1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17c2f5b0c7a_0_1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9" name="Google Shape;9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4"/>
          <p:cNvSpPr txBox="1"/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17c4b416110_0_3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7c4b416110_0_311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g17c4b416110_0_3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17c4b416110_0_314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1">
  <p:cSld name="1_Title slide 5_2_1_12_2">
    <p:bg>
      <p:bgPr>
        <a:solidFill>
          <a:schemeClr val="lt1"/>
        </a:solidFill>
        <a:effectLst/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7c4b416110_0_317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601" name="Google Shape;601;g17c4b416110_0_3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7c4b416110_0_40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605" name="Google Shape;605;g17c4b416110_0_408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606" name="Google Shape;606;g17c4b416110_0_40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17c4b416110_0_40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g17c4b416110_0_4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17c4b416110_0_4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17c4b416110_0_413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12" name="Google Shape;612;g17c4b416110_0_41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7c4b416110_0_418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615" name="Google Shape;615;g17c4b416110_0_4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7c4b416110_0_42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18" name="Google Shape;618;g17c4b416110_0_421"/>
          <p:cNvSpPr txBox="1"/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19" name="Google Shape;619;g17c4b416110_0_421"/>
          <p:cNvSpPr txBox="1"/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20" name="Google Shape;620;g17c4b416110_0_421"/>
          <p:cNvSpPr txBox="1"/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21" name="Google Shape;621;g17c4b416110_0_421"/>
          <p:cNvSpPr txBox="1"/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22" name="Google Shape;622;g17c4b416110_0_421"/>
          <p:cNvSpPr txBox="1"/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23" name="Google Shape;623;g17c4b416110_0_421"/>
          <p:cNvSpPr txBox="1"/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24" name="Google Shape;624;g17c4b416110_0_421"/>
          <p:cNvSpPr txBox="1"/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25" name="Google Shape;625;g17c4b416110_0_421"/>
          <p:cNvSpPr txBox="1"/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26" name="Google Shape;626;g17c4b416110_0_421"/>
          <p:cNvSpPr txBox="1"/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27" name="Google Shape;627;g17c4b416110_0_421"/>
          <p:cNvSpPr txBox="1"/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28" name="Google Shape;628;g17c4b416110_0_421"/>
          <p:cNvSpPr txBox="1"/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29" name="Google Shape;629;g17c4b416110_0_421"/>
          <p:cNvSpPr txBox="1"/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630" name="Google Shape;630;g17c4b416110_0_4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17c4b416110_0_421"/>
          <p:cNvSpPr txBox="1"/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g17c4b416110_0_4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17c4b416110_0_4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17c4b416110_0_437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36" name="Google Shape;636;g17c4b416110_0_43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g17c4b416110_0_4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17c4b416110_0_44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17c4b416110_0_44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641" name="Google Shape;641;g17c4b416110_0_442"/>
          <p:cNvSpPr txBox="1"/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g17c4b416110_0_4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7c4b416110_0_44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17c4b416110_0_447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46" name="Google Shape;646;g17c4b416110_0_44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25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92" name="Google Shape;92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g17c4b416110_0_4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7c4b416110_0_45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7c4b416110_0_455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52" name="Google Shape;652;g17c4b416110_0_45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653" name="Google Shape;653;g17c4b416110_0_455"/>
          <p:cNvSpPr txBox="1"/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654" name="Google Shape;654;g17c4b416110_0_4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g17c4b416110_0_4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17c4b416110_0_460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g17c4b416110_0_4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17c4b416110_0_463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g17c4b416110_0_46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17c4b416110_0_466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Google Shape;95;p26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96" name="Google Shape;96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7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9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11" name="Google Shape;111;p2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3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pic>
        <p:nvPicPr>
          <p:cNvPr id="129" name="Google Shape;129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4" name="Google Shape;14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4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pic>
        <p:nvPicPr>
          <p:cNvPr id="135" name="Google Shape;135;p3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40" name="Google Shape;140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7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8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9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c2f5b0c7a_0_192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55" name="Google Shape;155;g17c2f5b0c7a_0_19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c2f5b0c7a_0_168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c2f5b0c7a_0_17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160" name="Google Shape;160;g17c2f5b0c7a_0_170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61" name="Google Shape;161;g17c2f5b0c7a_0_17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7c2f5b0c7a_0_17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7c2f5b0c7a_0_17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165" name="Google Shape;165;g17c2f5b0c7a_0_175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66" name="Google Shape;166;g17c2f5b0c7a_0_17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7c2f5b0c7a_0_17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9" name="Google Shape;1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17c2f5b0c7a_0_1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7c2f5b0c7a_0_18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7c2f5b0c7a_0_18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72" name="Google Shape;172;g17c2f5b0c7a_0_18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c2f5b0c7a_0_18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175" name="Google Shape;175;g17c2f5b0c7a_0_185"/>
          <p:cNvSpPr txBox="1"/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" name="Google Shape;176;g17c2f5b0c7a_0_185"/>
          <p:cNvSpPr txBox="1"/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" name="Google Shape;177;g17c2f5b0c7a_0_185"/>
          <p:cNvSpPr txBox="1"/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78" name="Google Shape;178;g17c2f5b0c7a_0_18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7c2f5b0c7a_0_185"/>
          <p:cNvSpPr txBox="1"/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c2f5b0c7a_0_19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2" name="Google Shape;182;g17c2f5b0c7a_0_195"/>
          <p:cNvSpPr txBox="1"/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3" name="Google Shape;183;g17c2f5b0c7a_0_195"/>
          <p:cNvSpPr txBox="1"/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4" name="Google Shape;184;g17c2f5b0c7a_0_195"/>
          <p:cNvSpPr txBox="1"/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5" name="Google Shape;185;g17c2f5b0c7a_0_195"/>
          <p:cNvSpPr txBox="1"/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6" name="Google Shape;186;g17c2f5b0c7a_0_195"/>
          <p:cNvSpPr txBox="1"/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7" name="Google Shape;187;g17c2f5b0c7a_0_195"/>
          <p:cNvSpPr txBox="1"/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8" name="Google Shape;188;g17c2f5b0c7a_0_195"/>
          <p:cNvSpPr txBox="1"/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9" name="Google Shape;189;g17c2f5b0c7a_0_195"/>
          <p:cNvSpPr txBox="1"/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0" name="Google Shape;190;g17c2f5b0c7a_0_195"/>
          <p:cNvSpPr txBox="1"/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1" name="Google Shape;191;g17c2f5b0c7a_0_195"/>
          <p:cNvSpPr txBox="1"/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2" name="Google Shape;192;g17c2f5b0c7a_0_195"/>
          <p:cNvSpPr txBox="1"/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3" name="Google Shape;193;g17c2f5b0c7a_0_195"/>
          <p:cNvSpPr txBox="1"/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4" name="Google Shape;194;g17c2f5b0c7a_0_195"/>
          <p:cNvSpPr txBox="1"/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5" name="Google Shape;195;g17c2f5b0c7a_0_195"/>
          <p:cNvSpPr txBox="1"/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6" name="Google Shape;196;g17c2f5b0c7a_0_195"/>
          <p:cNvSpPr txBox="1"/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7" name="Google Shape;197;g17c2f5b0c7a_0_195"/>
          <p:cNvSpPr txBox="1"/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8" name="Google Shape;198;g17c2f5b0c7a_0_195"/>
          <p:cNvSpPr txBox="1"/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9" name="Google Shape;199;g17c2f5b0c7a_0_195"/>
          <p:cNvSpPr txBox="1"/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0" name="Google Shape;200;g17c2f5b0c7a_0_195"/>
          <p:cNvSpPr txBox="1"/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1" name="Google Shape;201;g17c2f5b0c7a_0_195"/>
          <p:cNvSpPr txBox="1"/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02" name="Google Shape;202;g17c2f5b0c7a_0_19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7c2f5b0c7a_0_195"/>
          <p:cNvSpPr txBox="1"/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c2f5b0c7a_0_2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06" name="Google Shape;206;g17c2f5b0c7a_0_219"/>
          <p:cNvSpPr txBox="1"/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7" name="Google Shape;207;g17c2f5b0c7a_0_219"/>
          <p:cNvSpPr txBox="1"/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8" name="Google Shape;208;g17c2f5b0c7a_0_219"/>
          <p:cNvSpPr txBox="1"/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9" name="Google Shape;209;g17c2f5b0c7a_0_219"/>
          <p:cNvSpPr txBox="1"/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0" name="Google Shape;210;g17c2f5b0c7a_0_219"/>
          <p:cNvSpPr txBox="1"/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1" name="Google Shape;211;g17c2f5b0c7a_0_219"/>
          <p:cNvSpPr txBox="1"/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2" name="Google Shape;212;g17c2f5b0c7a_0_219"/>
          <p:cNvSpPr txBox="1"/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3" name="Google Shape;213;g17c2f5b0c7a_0_219"/>
          <p:cNvSpPr txBox="1"/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4" name="Google Shape;214;g17c2f5b0c7a_0_219"/>
          <p:cNvSpPr txBox="1"/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5" name="Google Shape;215;g17c2f5b0c7a_0_219"/>
          <p:cNvSpPr txBox="1"/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6" name="Google Shape;216;g17c2f5b0c7a_0_219"/>
          <p:cNvSpPr txBox="1"/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7" name="Google Shape;217;g17c2f5b0c7a_0_219"/>
          <p:cNvSpPr txBox="1"/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18" name="Google Shape;218;g17c2f5b0c7a_0_2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7c2f5b0c7a_0_219"/>
          <p:cNvSpPr txBox="1"/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c2f5b0c7a_0_23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222" name="Google Shape;222;g17c2f5b0c7a_0_235"/>
          <p:cNvSpPr txBox="1"/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3" name="Google Shape;223;g17c2f5b0c7a_0_235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24" name="Google Shape;224;g17c2f5b0c7a_0_2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c2f5b0c7a_0_24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227" name="Google Shape;227;g17c2f5b0c7a_0_240"/>
          <p:cNvSpPr txBox="1"/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8" name="Google Shape;228;g17c2f5b0c7a_0_240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29" name="Google Shape;229;g17c2f5b0c7a_0_2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7c2f5b0c7a_0_240"/>
          <p:cNvSpPr txBox="1"/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17c2f5b0c7a_0_2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7c2f5b0c7a_0_2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7c2f5b0c7a_0_2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7c2f5b0c7a_0_24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7c2f5b0c7a_0_249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38" name="Google Shape;238;g17c2f5b0c7a_0_24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c2f5b0c7a_0_25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1" name="Google Shape;241;g17c2f5b0c7a_0_254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42" name="Google Shape;242;g17c2f5b0c7a_0_2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17c2f5b0c7a_0_2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7c2f5b0c7a_0_258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46" name="Google Shape;246;g17c2f5b0c7a_0_25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pic>
        <p:nvPicPr>
          <p:cNvPr id="247" name="Google Shape;247;g17c2f5b0c7a_0_2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6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3" name="Google Shape;23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7c2f5b0c7a_0_2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7c2f5b0c7a_0_26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7c2f5b0c7a_0_263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2" name="Google Shape;252;g17c2f5b0c7a_0_263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17c2f5b0c7a_0_26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7c2f5b0c7a_0_268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56" name="Google Shape;256;g17c2f5b0c7a_0_26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7c2f5b0c7a_0_26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pic>
        <p:nvPicPr>
          <p:cNvPr id="258" name="Google Shape;258;g17c2f5b0c7a_0_26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7c2f5b0c7a_0_27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7c2f5b0c7a_0_274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62" name="Google Shape;262;g17c2f5b0c7a_0_27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7c2f5b0c7a_0_27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7c2f5b0c7a_0_27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17c2f5b0c7a_0_2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7c2f5b0c7a_0_28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68" name="Google Shape;268;g17c2f5b0c7a_0_28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7c2f5b0c7a_0_28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7c2f5b0c7a_0_28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17c2f5b0c7a_0_28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7c2f5b0c7a_0_28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7c2f5b0c7a_0_286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75" name="Google Shape;275;g17c2f5b0c7a_0_28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17c2f5b0c7a_0_29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7c2f5b0c7a_0_29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7c2f5b0c7a_0_291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280" name="Google Shape;280;g17c2f5b0c7a_0_291"/>
          <p:cNvSpPr txBox="1"/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c2f5b0c7a_0_29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g17c2f5b0c7a_0_296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84" name="Google Shape;284;g17c2f5b0c7a_0_29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c2f5b0c7a_0_300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87" name="Google Shape;287;g17c2f5b0c7a_0_30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288" name="Google Shape;288;g17c2f5b0c7a_0_300"/>
          <p:cNvSpPr txBox="1"/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89" name="Google Shape;289;g17c2f5b0c7a_0_3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17c2f5b0c7a_0_30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7c2f5b0c7a_0_305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17c2f5b0c7a_0_30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7c2f5b0c7a_0_308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28" name="Google Shape;28;p19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9" name="Google Shape;29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17c2f5b0c7a_0_3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7c2f5b0c7a_0_311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2900" b="1" i="0" u="none" strike="noStrike" cap="none">
                <a:solidFill>
                  <a:srgbClr val="1D1D1B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type="body" idx="1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400" b="0" i="0" u="none" strike="noStrike" cap="none">
                <a:solidFill>
                  <a:srgbClr val="1D1D1B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5" name="Google Shape;305;p18"/>
          <p:cNvSpPr txBox="1"/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308" name="Google Shape;308;p40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09" name="Google Shape;309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313" name="Google Shape;313;p41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14" name="Google Shape;314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318" name="Google Shape;318;p42"/>
          <p:cNvSpPr txBox="1"/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42"/>
          <p:cNvSpPr txBox="1"/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0" name="Google Shape;320;p42"/>
          <p:cNvSpPr txBox="1"/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21" name="Google Shape;321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25" name="Google Shape;325;p43"/>
          <p:cNvSpPr txBox="1"/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26" name="Google Shape;326;p43"/>
          <p:cNvSpPr txBox="1"/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27" name="Google Shape;327;p43"/>
          <p:cNvSpPr txBox="1"/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28" name="Google Shape;328;p43"/>
          <p:cNvSpPr txBox="1"/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29" name="Google Shape;329;p43"/>
          <p:cNvSpPr txBox="1"/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0" name="Google Shape;330;p43"/>
          <p:cNvSpPr txBox="1"/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1" name="Google Shape;331;p43"/>
          <p:cNvSpPr txBox="1"/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2" name="Google Shape;332;p43"/>
          <p:cNvSpPr txBox="1"/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3" name="Google Shape;333;p43"/>
          <p:cNvSpPr txBox="1"/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4" name="Google Shape;334;p43"/>
          <p:cNvSpPr txBox="1"/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5" name="Google Shape;335;p43"/>
          <p:cNvSpPr txBox="1"/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6" name="Google Shape;336;p43"/>
          <p:cNvSpPr txBox="1"/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7" name="Google Shape;337;p43"/>
          <p:cNvSpPr txBox="1"/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8" name="Google Shape;338;p43"/>
          <p:cNvSpPr txBox="1"/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9" name="Google Shape;339;p43"/>
          <p:cNvSpPr txBox="1"/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0" name="Google Shape;340;p43"/>
          <p:cNvSpPr txBox="1"/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1" name="Google Shape;341;p43"/>
          <p:cNvSpPr txBox="1"/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2" name="Google Shape;342;p43"/>
          <p:cNvSpPr txBox="1"/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3" name="Google Shape;343;p43"/>
          <p:cNvSpPr txBox="1"/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4" name="Google Shape;344;p43"/>
          <p:cNvSpPr txBox="1"/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45" name="Google Shape;345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3"/>
          <p:cNvSpPr txBox="1"/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49" name="Google Shape;349;p44"/>
          <p:cNvSpPr txBox="1"/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0" name="Google Shape;350;p44"/>
          <p:cNvSpPr txBox="1"/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1" name="Google Shape;351;p44"/>
          <p:cNvSpPr txBox="1"/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2" name="Google Shape;352;p44"/>
          <p:cNvSpPr txBox="1"/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3" name="Google Shape;353;p44"/>
          <p:cNvSpPr txBox="1"/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4" name="Google Shape;354;p44"/>
          <p:cNvSpPr txBox="1"/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5" name="Google Shape;355;p44"/>
          <p:cNvSpPr txBox="1"/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6" name="Google Shape;356;p44"/>
          <p:cNvSpPr txBox="1"/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7" name="Google Shape;357;p44"/>
          <p:cNvSpPr txBox="1"/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8" name="Google Shape;358;p44"/>
          <p:cNvSpPr txBox="1"/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9" name="Google Shape;359;p44"/>
          <p:cNvSpPr txBox="1"/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60" name="Google Shape;360;p44"/>
          <p:cNvSpPr txBox="1"/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61" name="Google Shape;361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365" name="Google Shape;365;p45"/>
          <p:cNvSpPr txBox="1"/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6" name="Google Shape;366;p45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67" name="Google Shape;367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370" name="Google Shape;370;p46"/>
          <p:cNvSpPr txBox="1"/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1" name="Google Shape;371;p46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72" name="Google Shape;372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76" name="Google Shape;376;p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5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33" name="Google Shape;33;p20"/>
          <p:cNvSpPr txBox="1"/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" name="Google Shape;35;p20"/>
          <p:cNvSpPr txBox="1"/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6" name="Google Shape;36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/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9" name="Google Shape;379;p48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80" name="Google Shape;380;p4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3" name="Google Shape;383;p49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84" name="Google Shape;384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89" name="Google Shape;389;p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1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94" name="Google Shape;394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2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99" name="Google Shape;399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3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04" name="Google Shape;404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412" name="Google Shape;412;p55"/>
          <p:cNvSpPr txBox="1"/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6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16" name="Google Shape;416;p5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pic>
        <p:nvPicPr>
          <p:cNvPr id="417" name="Google Shape;417;p5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21" name="Google Shape;421;p5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pic>
        <p:nvPicPr>
          <p:cNvPr id="423" name="Google Shape;423;p5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0" name="Google Shape;40;p21"/>
          <p:cNvSpPr txBox="1"/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5" name="Google Shape;45;p21"/>
          <p:cNvSpPr txBox="1"/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6" name="Google Shape;46;p21"/>
          <p:cNvSpPr txBox="1"/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" name="Google Shape;47;p21"/>
          <p:cNvSpPr txBox="1"/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" name="Google Shape;48;p21"/>
          <p:cNvSpPr txBox="1"/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" name="Google Shape;49;p21"/>
          <p:cNvSpPr txBox="1"/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" name="Google Shape;50;p21"/>
          <p:cNvSpPr txBox="1"/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1" name="Google Shape;51;p21"/>
          <p:cNvSpPr txBox="1"/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2" name="Google Shape;52;p21"/>
          <p:cNvSpPr txBox="1"/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3" name="Google Shape;53;p21"/>
          <p:cNvSpPr txBox="1"/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4" name="Google Shape;54;p21"/>
          <p:cNvSpPr txBox="1"/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5" name="Google Shape;55;p21"/>
          <p:cNvSpPr txBox="1"/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6" name="Google Shape;56;p21"/>
          <p:cNvSpPr txBox="1"/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7" name="Google Shape;57;p21"/>
          <p:cNvSpPr txBox="1"/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8" name="Google Shape;58;p21"/>
          <p:cNvSpPr txBox="1"/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9" name="Google Shape;59;p21"/>
          <p:cNvSpPr txBox="1"/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60" name="Google Shape;60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1"/>
          <p:cNvSpPr txBox="1"/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8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27" name="Google Shape;427;p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9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33" name="Google Shape;433;p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38" name="Google Shape;438;p6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5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439" name="Google Shape;439;p60"/>
          <p:cNvSpPr txBox="1"/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440" name="Google Shape;440;p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4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7c4b416110_0_17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455" name="Google Shape;455;g17c4b416110_0_171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56" name="Google Shape;456;g17c4b416110_0_17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7c4b416110_0_17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7c4b416110_0_17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460" name="Google Shape;460;g17c4b416110_0_176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61" name="Google Shape;461;g17c4b416110_0_17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7c4b416110_0_17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7c4b416110_0_18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503050203000203"/>
              <a:buNone/>
              <a:defRPr sz="24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503050203000203"/>
              <a:buNone/>
              <a:defRPr sz="26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503050203000203"/>
              <a:buNone/>
              <a:defRPr sz="26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503050203000203"/>
              <a:buNone/>
              <a:defRPr sz="26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503050203000203"/>
              <a:buNone/>
              <a:defRPr sz="26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503050203000203"/>
              <a:buNone/>
              <a:defRPr sz="26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503050203000203"/>
              <a:buNone/>
              <a:defRPr sz="26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503050203000203"/>
              <a:buNone/>
              <a:defRPr sz="26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503050203000203"/>
              <a:buNone/>
              <a:defRPr sz="26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465" name="Google Shape;465;g17c4b416110_0_181"/>
          <p:cNvSpPr txBox="1"/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6" name="Google Shape;466;g17c4b416110_0_181"/>
          <p:cNvSpPr txBox="1"/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g17c4b416110_0_181"/>
          <p:cNvSpPr txBox="1"/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68" name="Google Shape;468;g17c4b416110_0_18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7c4b416110_0_181"/>
          <p:cNvSpPr txBox="1"/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4" name="Google Shape;64;p22"/>
          <p:cNvSpPr txBox="1"/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5" name="Google Shape;65;p22"/>
          <p:cNvSpPr txBox="1"/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6" name="Google Shape;66;p22"/>
          <p:cNvSpPr txBox="1"/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7" name="Google Shape;67;p22"/>
          <p:cNvSpPr txBox="1"/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8" name="Google Shape;68;p22"/>
          <p:cNvSpPr txBox="1"/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9" name="Google Shape;69;p22"/>
          <p:cNvSpPr txBox="1"/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0" name="Google Shape;70;p22"/>
          <p:cNvSpPr txBox="1"/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1" name="Google Shape;71;p22"/>
          <p:cNvSpPr txBox="1"/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2" name="Google Shape;72;p22"/>
          <p:cNvSpPr txBox="1"/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3" name="Google Shape;73;p22"/>
          <p:cNvSpPr txBox="1"/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4" name="Google Shape;74;p22"/>
          <p:cNvSpPr txBox="1"/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5" name="Google Shape;75;p22"/>
          <p:cNvSpPr txBox="1"/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76" name="Google Shape;76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2"/>
          <p:cNvSpPr txBox="1"/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7c4b416110_0_18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2" name="Google Shape;472;g17c4b416110_0_188"/>
          <p:cNvSpPr txBox="1"/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3" name="Google Shape;473;g17c4b416110_0_188"/>
          <p:cNvSpPr txBox="1"/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4" name="Google Shape;474;g17c4b416110_0_188"/>
          <p:cNvSpPr txBox="1"/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5" name="Google Shape;475;g17c4b416110_0_188"/>
          <p:cNvSpPr txBox="1"/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6" name="Google Shape;476;g17c4b416110_0_188"/>
          <p:cNvSpPr txBox="1"/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7" name="Google Shape;477;g17c4b416110_0_188"/>
          <p:cNvSpPr txBox="1"/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8" name="Google Shape;478;g17c4b416110_0_188"/>
          <p:cNvSpPr txBox="1"/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9" name="Google Shape;479;g17c4b416110_0_188"/>
          <p:cNvSpPr txBox="1"/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0" name="Google Shape;480;g17c4b416110_0_188"/>
          <p:cNvSpPr txBox="1"/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1" name="Google Shape;481;g17c4b416110_0_188"/>
          <p:cNvSpPr txBox="1"/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2" name="Google Shape;482;g17c4b416110_0_188"/>
          <p:cNvSpPr txBox="1"/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3" name="Google Shape;483;g17c4b416110_0_188"/>
          <p:cNvSpPr txBox="1"/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4" name="Google Shape;484;g17c4b416110_0_188"/>
          <p:cNvSpPr txBox="1"/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5" name="Google Shape;485;g17c4b416110_0_188"/>
          <p:cNvSpPr txBox="1"/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6" name="Google Shape;486;g17c4b416110_0_188"/>
          <p:cNvSpPr txBox="1"/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7" name="Google Shape;487;g17c4b416110_0_188"/>
          <p:cNvSpPr txBox="1"/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8" name="Google Shape;488;g17c4b416110_0_188"/>
          <p:cNvSpPr txBox="1"/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9" name="Google Shape;489;g17c4b416110_0_188"/>
          <p:cNvSpPr txBox="1"/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0" name="Google Shape;490;g17c4b416110_0_188"/>
          <p:cNvSpPr txBox="1"/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1" name="Google Shape;491;g17c4b416110_0_188"/>
          <p:cNvSpPr txBox="1"/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92" name="Google Shape;492;g17c4b416110_0_18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7c4b416110_0_188"/>
          <p:cNvSpPr txBox="1"/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c4b416110_0_21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496" name="Google Shape;496;g17c4b416110_0_212"/>
          <p:cNvSpPr txBox="1"/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7" name="Google Shape;497;g17c4b416110_0_212"/>
          <p:cNvSpPr txBox="1"/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8" name="Google Shape;498;g17c4b416110_0_212"/>
          <p:cNvSpPr txBox="1"/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9" name="Google Shape;499;g17c4b416110_0_212"/>
          <p:cNvSpPr txBox="1"/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0" name="Google Shape;500;g17c4b416110_0_212"/>
          <p:cNvSpPr txBox="1"/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1" name="Google Shape;501;g17c4b416110_0_212"/>
          <p:cNvSpPr txBox="1"/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2" name="Google Shape;502;g17c4b416110_0_212"/>
          <p:cNvSpPr txBox="1"/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3" name="Google Shape;503;g17c4b416110_0_212"/>
          <p:cNvSpPr txBox="1"/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4" name="Google Shape;504;g17c4b416110_0_212"/>
          <p:cNvSpPr txBox="1"/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5" name="Google Shape;505;g17c4b416110_0_212"/>
          <p:cNvSpPr txBox="1"/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6" name="Google Shape;506;g17c4b416110_0_212"/>
          <p:cNvSpPr txBox="1"/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7" name="Google Shape;507;g17c4b416110_0_212"/>
          <p:cNvSpPr txBox="1"/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08" name="Google Shape;508;g17c4b416110_0_2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7c4b416110_0_212"/>
          <p:cNvSpPr txBox="1"/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c4b416110_0_22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512" name="Google Shape;512;g17c4b416110_0_228"/>
          <p:cNvSpPr txBox="1"/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g17c4b416110_0_228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14" name="Google Shape;514;g17c4b416110_0_2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7c4b416110_0_23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517" name="Google Shape;517;g17c4b416110_0_233"/>
          <p:cNvSpPr txBox="1"/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g17c4b416110_0_233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19" name="Google Shape;519;g17c4b416110_0_2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7c4b416110_0_233"/>
          <p:cNvSpPr txBox="1"/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7c4b416110_0_239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23" name="Google Shape;523;g17c4b416110_0_2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7c4b416110_0_24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6" name="Google Shape;526;g17c4b416110_0_242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27" name="Google Shape;527;g17c4b416110_0_2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7c4b416110_0_2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0" name="Google Shape;530;g17c4b416110_0_246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31" name="Google Shape;531;g17c4b416110_0_2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17c4b416110_0_2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7c4b416110_0_2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7c4b416110_0_25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36" name="Google Shape;536;g17c4b416110_0_2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17c4b416110_0_2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17c4b416110_0_2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7c4b416110_0_25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41" name="Google Shape;541;g17c4b416110_0_25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17c4b416110_0_2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17c4b416110_0_2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17c4b416110_0_26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46" name="Google Shape;546;g17c4b416110_0_2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5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17c4b416110_0_26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7c4b416110_0_2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7c4b416110_0_26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51" name="Google Shape;551;g17c4b416110_0_26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7c4b416110_0_27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7c4b416110_0_2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7c4b416110_0_27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7c4b416110_0_2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7c4b416110_0_27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503050203000203"/>
              <a:buNone/>
              <a:defRPr sz="24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559" name="Google Shape;559;g17c4b416110_0_273"/>
          <p:cNvSpPr txBox="1"/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503050203000203"/>
              <a:buNone/>
              <a:defRPr sz="1200">
                <a:solidFill>
                  <a:schemeClr val="dk2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g17c4b416110_0_27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7c4b416110_0_278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63" name="Google Shape;563;g17c4b416110_0_27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pic>
        <p:nvPicPr>
          <p:cNvPr id="564" name="Google Shape;564;g17c4b416110_0_2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17c4b416110_0_28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7c4b416110_0_283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68" name="Google Shape;568;g17c4b416110_0_2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17c4b416110_0_28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pic>
        <p:nvPicPr>
          <p:cNvPr id="570" name="Google Shape;570;g17c4b416110_0_28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g17c4b416110_0_28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17c4b416110_0_289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74" name="Google Shape;574;g17c4b416110_0_2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7c4b416110_0_28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17c4b416110_0_28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17c4b416110_0_29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17c4b416110_0_29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80" name="Google Shape;580;g17c4b416110_0_29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17c4b416110_0_29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7c4b416110_0_29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503050203000203"/>
              <a:buNone/>
              <a:defRPr sz="3600">
                <a:solidFill>
                  <a:schemeClr val="lt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7c4b416110_0_301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85" name="Google Shape;585;g17c4b416110_0_30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503050203000203"/>
              <a:buNone/>
              <a:defRPr sz="18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503050203000203"/>
              <a:buNone/>
              <a:defRPr sz="24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503050203000203"/>
              <a:buNone/>
              <a:defRPr sz="24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503050203000203"/>
              <a:buNone/>
              <a:defRPr sz="24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503050203000203"/>
              <a:buNone/>
              <a:defRPr sz="24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503050203000203"/>
              <a:buNone/>
              <a:defRPr sz="24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503050203000203"/>
              <a:buNone/>
              <a:defRPr sz="24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503050203000203"/>
              <a:buNone/>
              <a:defRPr sz="24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503050203000203"/>
              <a:buNone/>
              <a:defRPr sz="2400"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defRPr>
            </a:lvl9pPr>
          </a:lstStyle>
          <a:p/>
        </p:txBody>
      </p:sp>
      <p:sp>
        <p:nvSpPr>
          <p:cNvPr id="586" name="Google Shape;586;g17c4b416110_0_301"/>
          <p:cNvSpPr txBox="1"/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7" name="Google Shape;587;g17c4b416110_0_30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7c4b416110_0_306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g17c4b416110_0_30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17c4b416110_0_308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7" Type="http://schemas.openxmlformats.org/officeDocument/2006/relationships/theme" Target="../theme/theme3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9.xml"/><Relationship Id="rId27" Type="http://schemas.openxmlformats.org/officeDocument/2006/relationships/theme" Target="../theme/theme4.xml"/><Relationship Id="rId26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5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05.xml"/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Workshop</a:t>
            </a:r>
            <a:endParaRPr lang="en-US"/>
          </a:p>
        </p:txBody>
      </p:sp>
      <p:sp>
        <p:nvSpPr>
          <p:cNvPr id="669" name="Google Shape;669;p1"/>
          <p:cNvSpPr txBox="1"/>
          <p:nvPr>
            <p:ph type="subTitle" idx="1"/>
          </p:nvPr>
        </p:nvSpPr>
        <p:spPr>
          <a:xfrm>
            <a:off x="540000" y="3272200"/>
            <a:ext cx="38520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chemeClr val="accent2"/>
                </a:solidFill>
              </a:rPr>
              <a:t>Урок </a:t>
            </a:r>
            <a:r>
              <a:rPr lang="ru-RU" altLang="en-US">
                <a:solidFill>
                  <a:schemeClr val="accent2"/>
                </a:solidFill>
              </a:rPr>
              <a:t>4</a:t>
            </a:r>
            <a:endParaRPr lang="ru-RU" altLang="en-US" sz="1000">
              <a:solidFill>
                <a:schemeClr val="accent2"/>
              </a:solidFill>
            </a:endParaRPr>
          </a:p>
        </p:txBody>
      </p:sp>
      <p:pic>
        <p:nvPicPr>
          <p:cNvPr id="670" name="Google Shape;670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37228" y="907733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Задание 6 (тайминг 1</a:t>
            </a:r>
            <a:r>
              <a:rPr lang="en-US" sz="18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</p:txBody>
      </p:sp>
      <p:sp>
        <p:nvSpPr>
          <p:cNvPr id="728" name="Google Shape;728;p9"/>
          <p:cNvSpPr txBox="1"/>
          <p:nvPr>
            <p:ph type="subTitle" idx="1"/>
          </p:nvPr>
        </p:nvSpPr>
        <p:spPr>
          <a:xfrm>
            <a:off x="539750" y="1439875"/>
            <a:ext cx="66906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Добавляем информацию о размере хэш-таблицы, а также алгоритм увеличения количества бакетов при достижении количества элементов до определенного размера относительно количества бакетов (load factor).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Чтобы хэш-таблица сохраняла сложность поиска близкой к O(1), нам необходимо контролировать количество бакетов, чтобы в них не скапливалось слишком много элементов, которые способны увеличить длительность операции поиска и добавления.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В Java load factor для хэш-таблицы – 0.75, что значит, что при достижении количества значений 75% от общего количества бакетов – это количество необходимо увеличить. Это позволяет минимизировать шансы, что в бакетах будет больше 1-2 значений, а значит сохранит скорость поиска на уровне сложности O(1).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29" name="Google Shape;729;p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83375" y="2934549"/>
            <a:ext cx="1764750" cy="202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7c2f5b0c7a_0_46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Задание 7 (тайминг 1</a:t>
            </a:r>
            <a:r>
              <a:rPr lang="en-US" sz="18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0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</p:txBody>
      </p:sp>
      <p:sp>
        <p:nvSpPr>
          <p:cNvPr id="735" name="Google Shape;735;g17c2f5b0c7a_0_467"/>
          <p:cNvSpPr txBox="1"/>
          <p:nvPr>
            <p:ph type="subTitle" idx="1"/>
          </p:nvPr>
        </p:nvSpPr>
        <p:spPr>
          <a:xfrm>
            <a:off x="548750" y="1606500"/>
            <a:ext cx="66906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Реализуем структуру бинарного дерева.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Для бинарного дерева характерно наличии двух потомков, где левый меньше родителя, а правый – больше.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Для реализации можно использовать как и простое числовое дерево, так и обобщенный тип. Учитывая, что мы строим именно бинарное дерево, то при использовании обобщенных типов убедитесь, что значение поддерживает сравнение (интерфейс Comparable)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36" name="Google Shape;736;g17c2f5b0c7a_0_46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7c3e3989ef_0_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Задание </a:t>
            </a:r>
            <a:r>
              <a:rPr lang="en-US" sz="18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8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 (тайминг 15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</p:txBody>
      </p:sp>
      <p:sp>
        <p:nvSpPr>
          <p:cNvPr id="742" name="Google Shape;742;g17c3e3989ef_0_0"/>
          <p:cNvSpPr txBox="1"/>
          <p:nvPr>
            <p:ph type="subTitle" idx="1"/>
          </p:nvPr>
        </p:nvSpPr>
        <p:spPr>
          <a:xfrm>
            <a:off x="548750" y="1606500"/>
            <a:ext cx="669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Реализуем алгоритм поиска элементов по дереву (поиск в глубину).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Для работы с бинарным деревом необходимо как минимум организовать метод поиска.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43" name="Google Shape;743;g17c3e3989ef_0_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Итоги</a:t>
            </a:r>
            <a:endParaRPr lang="en-US"/>
          </a:p>
        </p:txBody>
      </p:sp>
      <p:sp>
        <p:nvSpPr>
          <p:cNvPr id="749" name="Google Shape;749;p1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7c2f5b0c7a_0_31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Домашнее задание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</p:txBody>
      </p:sp>
      <p:pic>
        <p:nvPicPr>
          <p:cNvPr id="755" name="Google Shape;755;g17c2f5b0c7a_0_31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70874" y="2685729"/>
            <a:ext cx="1622650" cy="2340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17c2f5b0c7a_0_314"/>
          <p:cNvSpPr txBox="1"/>
          <p:nvPr/>
        </p:nvSpPr>
        <p:spPr>
          <a:xfrm>
            <a:off x="539750" y="1226400"/>
            <a:ext cx="6318300" cy="3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Необходимо превратить собранное на семинаре дерево поиска в полноценное левостороннее красно-черное дерево. И реализовать в нем метод добавления новых элементов с балансировкой.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Красно-черное дерево имеет следующие критерии: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</a:pPr>
            <a:r>
              <a:rPr lang="en-US">
                <a:solidFill>
                  <a:schemeClr val="dk1"/>
                </a:solidFill>
              </a:rPr>
              <a:t>Каждая нода имеет цвет (красный или черный)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</a:pPr>
            <a:r>
              <a:rPr lang="en-US">
                <a:solidFill>
                  <a:schemeClr val="dk1"/>
                </a:solidFill>
              </a:rPr>
              <a:t>Корень дерева всегда черный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</a:pPr>
            <a:r>
              <a:rPr lang="en-US">
                <a:solidFill>
                  <a:schemeClr val="dk1"/>
                </a:solidFill>
              </a:rPr>
              <a:t>Новая нода всегда красная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</a:pPr>
            <a:r>
              <a:rPr lang="en-US">
                <a:solidFill>
                  <a:schemeClr val="dk1"/>
                </a:solidFill>
              </a:rPr>
              <a:t>Красные ноды могут быть только левым ребенком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</a:pPr>
            <a:r>
              <a:rPr lang="en-US">
                <a:solidFill>
                  <a:schemeClr val="dk1"/>
                </a:solidFill>
              </a:rPr>
              <a:t>У красной ноды все дети черного цвета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Соответственно, чтобы данные условия выполнялись, после добавления элемента в дерево необходимо произвести балансировку, благодаря которой все критерии выше станут валидными.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Для балансировки существует 3 операции – левый малый поворот, правый малый поворот и смена цвета.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g17c3e3989ef_0_1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2375" y="1178600"/>
            <a:ext cx="7940500" cy="28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g17c3e3989ef_0_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8800" y="956163"/>
            <a:ext cx="8147650" cy="31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g17c3e3989ef_0_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9125" y="1074575"/>
            <a:ext cx="7907001" cy="28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7c3e3989ef_0_24"/>
          <p:cNvSpPr txBox="1"/>
          <p:nvPr/>
        </p:nvSpPr>
        <p:spPr>
          <a:xfrm>
            <a:off x="0" y="880900"/>
            <a:ext cx="8604300" cy="1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Критерии применения этих операций следующие: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</a:pPr>
            <a:r>
              <a:rPr lang="en-US">
                <a:solidFill>
                  <a:schemeClr val="dk1"/>
                </a:solidFill>
              </a:rPr>
              <a:t>Если правый ребенок – красный, а левый - черный, то применяем малый правый поворот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</a:pPr>
            <a:r>
              <a:rPr lang="en-US">
                <a:solidFill>
                  <a:schemeClr val="dk1"/>
                </a:solidFill>
              </a:rPr>
              <a:t>Если левый ребенок красный и его левый ребенок тоже красный – применяем малый левый поворот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</a:pPr>
            <a:r>
              <a:rPr lang="en-US">
                <a:solidFill>
                  <a:schemeClr val="dk1"/>
                </a:solidFill>
              </a:rPr>
              <a:t>Если оба ребенка красные – делаем смену цвета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</a:pPr>
            <a:r>
              <a:rPr lang="en-US">
                <a:solidFill>
                  <a:schemeClr val="dk1"/>
                </a:solidFill>
              </a:rPr>
              <a:t>Если корень стал красным – просто перекрашиваем его в черный</a:t>
            </a:r>
            <a:endParaRPr lang="en-US">
              <a:solidFill>
                <a:schemeClr val="dk1"/>
              </a:solidFill>
            </a:endParaRPr>
          </a:p>
        </p:txBody>
      </p:sp>
      <p:pic>
        <p:nvPicPr>
          <p:cNvPr id="777" name="Google Shape;777;g17c3e3989ef_0_2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058246" y="2803300"/>
            <a:ext cx="1704649" cy="213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c4b416110_0_1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Что было сложного на семинаре?</a:t>
            </a:r>
            <a:endParaRPr lang="en-US"/>
          </a:p>
        </p:txBody>
      </p:sp>
      <p:sp>
        <p:nvSpPr>
          <p:cNvPr id="783" name="Google Shape;783;g17c4b416110_0_16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с изменениями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7c2f5b0c7a_0_15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Регламент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</p:txBody>
      </p:sp>
      <p:sp>
        <p:nvSpPr>
          <p:cNvPr id="676" name="Google Shape;676;g17c2f5b0c7a_0_157"/>
          <p:cNvSpPr txBox="1"/>
          <p:nvPr>
            <p:ph type="subTitle" idx="1"/>
          </p:nvPr>
        </p:nvSpPr>
        <p:spPr>
          <a:xfrm>
            <a:off x="548750" y="1286775"/>
            <a:ext cx="70137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en-US" sz="1400">
                <a:solidFill>
                  <a:schemeClr val="dk1"/>
                </a:solidFill>
              </a:rPr>
              <a:t> Получаем задание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?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Ученики разбиваются на группы в сессионные комнаты зум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?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Один из учеников в группе расшаривает экран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en-US" sz="1400">
                <a:solidFill>
                  <a:schemeClr val="dk1"/>
                </a:solidFill>
              </a:rPr>
              <a:t> Выполняем задание на определенное время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en-US" sz="1400">
                <a:solidFill>
                  <a:schemeClr val="dk1"/>
                </a:solidFill>
              </a:rPr>
              <a:t> Проверяем правильность выполнения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en-US" sz="1400">
                <a:solidFill>
                  <a:schemeClr val="dk1"/>
                </a:solidFill>
              </a:rPr>
              <a:t> Переходим к новому заданию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endParaRPr sz="140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7c4b416110_0_165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Напишите 3 вещи в комментариях, которым вы научились сегодня.</a:t>
            </a:r>
            <a:endParaRPr lang="en-US"/>
          </a:p>
        </p:txBody>
      </p:sp>
      <p:sp>
        <p:nvSpPr>
          <p:cNvPr id="789" name="Google Shape;789;g17c4b416110_0_16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с изменениями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7c4b416110_0_396"/>
          <p:cNvSpPr txBox="1"/>
          <p:nvPr/>
        </p:nvSpPr>
        <p:spPr>
          <a:xfrm>
            <a:off x="540000" y="3638863"/>
            <a:ext cx="21060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Насколько </a:t>
            </a:r>
            <a:r>
              <a:rPr lang="en-US" sz="1200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курс</a:t>
            </a:r>
            <a:r>
              <a:rPr lang="en-US" sz="1200" b="1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был вам полезен?</a:t>
            </a:r>
            <a:br>
              <a:rPr lang="en-US" sz="1200" b="1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1200" b="1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Оцените от 0 до 10</a:t>
            </a:r>
            <a:endParaRPr sz="12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795" name="Google Shape;795;g17c4b416110_0_396"/>
          <p:cNvSpPr txBox="1"/>
          <p:nvPr/>
        </p:nvSpPr>
        <p:spPr>
          <a:xfrm>
            <a:off x="6498100" y="3638863"/>
            <a:ext cx="21060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Что вы бы улучшили или </a:t>
            </a:r>
            <a:r>
              <a:rPr lang="en-US" sz="1200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добавили</a:t>
            </a:r>
            <a:r>
              <a:rPr lang="en-US" sz="1200" b="1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?</a:t>
            </a:r>
            <a:endParaRPr sz="1200" b="0" i="0" u="none" strike="noStrike" cap="none">
              <a:solidFill>
                <a:schemeClr val="accen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796" name="Google Shape;796;g17c4b416110_0_396"/>
          <p:cNvSpPr txBox="1"/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Ответьте на несколько вопросов 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сообщением в чат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</p:txBody>
      </p:sp>
      <p:sp>
        <p:nvSpPr>
          <p:cNvPr id="797" name="Google Shape;797;g17c4b416110_0_396"/>
          <p:cNvSpPr txBox="1"/>
          <p:nvPr/>
        </p:nvSpPr>
        <p:spPr>
          <a:xfrm>
            <a:off x="3519050" y="3638863"/>
            <a:ext cx="21060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Насколько понятно и доступно было объяснение материала?</a:t>
            </a:r>
            <a:br>
              <a:rPr lang="en-US" sz="1200" b="1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1200" b="1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Оцените от 0 до 10</a:t>
            </a:r>
            <a:endParaRPr lang="en-US" sz="1200" b="1" i="0" u="none" strike="noStrike" cap="none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798" name="Google Shape;798;g17c4b416110_0_396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Помоги стать лучше!</a:t>
            </a:r>
            <a:endParaRPr lang="en-US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99" name="Google Shape;799;g17c4b416110_0_39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1900" y="1707066"/>
            <a:ext cx="1862200" cy="13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17c4b416110_0_39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58275" y="1487100"/>
            <a:ext cx="985650" cy="168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17c4b416110_0_39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45728" y="1657125"/>
            <a:ext cx="2670043" cy="134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1"/>
          <p:cNvPicPr preferRelativeResize="0"/>
          <p:nvPr/>
        </p:nvPicPr>
        <p:blipFill rotWithShape="1">
          <a:blip r:embed="rId1"/>
          <a:srcRect t="27989"/>
          <a:stretch>
            <a:fillRect/>
          </a:stretch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g17c2f5b0c7a_0_16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61425" y="1679377"/>
            <a:ext cx="2793149" cy="17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17c2f5b0c7a_0_162"/>
          <p:cNvSpPr txBox="1"/>
          <p:nvPr/>
        </p:nvSpPr>
        <p:spPr>
          <a:xfrm>
            <a:off x="1092300" y="2340900"/>
            <a:ext cx="365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Все ли было понятно в лекции? </a:t>
            </a:r>
            <a:endParaRPr sz="2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Задания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Задание 1 (тайминг </a:t>
            </a:r>
            <a:r>
              <a:rPr lang="en-US" sz="18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10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</p:txBody>
      </p:sp>
      <p:sp>
        <p:nvSpPr>
          <p:cNvPr id="693" name="Google Shape;693;p4"/>
          <p:cNvSpPr txBox="1"/>
          <p:nvPr>
            <p:ph type="subTitle" idx="1"/>
          </p:nvPr>
        </p:nvSpPr>
        <p:spPr>
          <a:xfrm>
            <a:off x="548750" y="1596600"/>
            <a:ext cx="6051000" cy="21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Начинаем реализацию хэш-таблицы с подготовки структуры и необходимых классов.</a:t>
            </a:r>
            <a:endParaRPr sz="14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Давайте напишем реализацию односвязного списка, в котором мы и будем хранить пары ключ-значение. </a:t>
            </a:r>
            <a:endParaRPr sz="14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Стоит обратить внимание, что можно использовать как дженерики, для обобщения возможных типов ключей и значений, так и заранее определить для себя конкретные типы, которые будут использоваться в качестве ключа и значения. Оба подхода допустимы для реализации.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94" name="Google Shape;694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Задание 2 (тайминг 1</a:t>
            </a:r>
            <a:r>
              <a:rPr lang="en-US" sz="18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</p:txBody>
      </p:sp>
      <p:sp>
        <p:nvSpPr>
          <p:cNvPr id="700" name="Google Shape;700;p5"/>
          <p:cNvSpPr txBox="1"/>
          <p:nvPr>
            <p:ph type="subTitle" idx="1"/>
          </p:nvPr>
        </p:nvSpPr>
        <p:spPr>
          <a:xfrm>
            <a:off x="540000" y="1593575"/>
            <a:ext cx="66906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Добавляем массив связных списков с фиксированным размером (массив бакетов), либо передаваемым в конструкторе.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Хэш-таблица оперирует индексами, потому массив будет идеальным вариантов для представления бакетов.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Также реализуем метод вычисления индекса на основании хэш-кода ключа.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01" name="Google Shape;701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Задание 3 (тайминг 10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</p:txBody>
      </p:sp>
      <p:sp>
        <p:nvSpPr>
          <p:cNvPr id="707" name="Google Shape;707;p6"/>
          <p:cNvSpPr txBox="1"/>
          <p:nvPr>
            <p:ph type="subTitle" idx="1"/>
          </p:nvPr>
        </p:nvSpPr>
        <p:spPr>
          <a:xfrm>
            <a:off x="539750" y="1612950"/>
            <a:ext cx="6690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Реализуем метод поиска данных по ключу в хэш-таблице.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Теперь, когда у нас есть базовая структура нашей хэш-таблицы, можно написать алгоритм поиска элементов, включающий в себя поиск нужного бакета и поиск по бакету.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08" name="Google Shape;708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Задание 4 (тайминг 1</a:t>
            </a:r>
            <a:r>
              <a:rPr lang="en-US" sz="1800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</p:txBody>
      </p:sp>
      <p:sp>
        <p:nvSpPr>
          <p:cNvPr id="714" name="Google Shape;714;p7"/>
          <p:cNvSpPr txBox="1"/>
          <p:nvPr>
            <p:ph type="subTitle" idx="1"/>
          </p:nvPr>
        </p:nvSpPr>
        <p:spPr>
          <a:xfrm>
            <a:off x="540000" y="1624288"/>
            <a:ext cx="66906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Необходимо реализовать методы добавления элементов в связный список, если там еще нет пары с аналогичным ключом и удаления элемента с аналогичным ключом из списка. </a:t>
            </a:r>
            <a:endParaRPr sz="14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Все значения ключей в хэш-таблице уникальны, а значит и в каждом из связных список это правило будет также выполняться.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pic>
        <p:nvPicPr>
          <p:cNvPr id="715" name="Google Shape;715;p7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503050203000203"/>
                <a:ea typeface="IBM Plex Sans SemiBold" panose="020B0503050203000203"/>
                <a:cs typeface="IBM Plex Sans SemiBold" panose="020B0503050203000203"/>
                <a:sym typeface="IBM Plex Sans SemiBold" panose="020B0503050203000203"/>
              </a:rPr>
              <a:t>Задание 5 (тайминг 5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503050203000203"/>
              <a:ea typeface="IBM Plex Sans SemiBold" panose="020B0503050203000203"/>
              <a:cs typeface="IBM Plex Sans SemiBold" panose="020B0503050203000203"/>
              <a:sym typeface="IBM Plex Sans SemiBold" panose="020B0503050203000203"/>
            </a:endParaRPr>
          </a:p>
        </p:txBody>
      </p:sp>
      <p:sp>
        <p:nvSpPr>
          <p:cNvPr id="721" name="Google Shape;721;p8"/>
          <p:cNvSpPr txBox="1"/>
          <p:nvPr>
            <p:ph type="subTitle" idx="1"/>
          </p:nvPr>
        </p:nvSpPr>
        <p:spPr>
          <a:xfrm>
            <a:off x="540000" y="1472700"/>
            <a:ext cx="6690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Реализуем алгоритм добавления и удаления элементов из хэш-таблицы по ключу.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22" name="Google Shape;722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4415</Words>
  <Application>WPS Presentation</Application>
  <PresentationFormat/>
  <Paragraphs>102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SimSun</vt:lpstr>
      <vt:lpstr>Wingdings</vt:lpstr>
      <vt:lpstr>Arial</vt:lpstr>
      <vt:lpstr>IBM Plex Sans SemiBold</vt:lpstr>
      <vt:lpstr>IBM Plex Sans</vt:lpstr>
      <vt:lpstr>Roboto</vt:lpstr>
      <vt:lpstr>Microsoft YaHei</vt:lpstr>
      <vt:lpstr>Arial Unicode MS</vt:lpstr>
      <vt:lpstr>Макет шаблона GB</vt:lpstr>
      <vt:lpstr>Макет шаблона GB</vt:lpstr>
      <vt:lpstr>Макет шаблона GB</vt:lpstr>
      <vt:lpstr>Макет шаблона GB</vt:lpstr>
      <vt:lpstr>Макет шаблона GB</vt:lpstr>
      <vt:lpstr>Workshop</vt:lpstr>
      <vt:lpstr>Регламент</vt:lpstr>
      <vt:lpstr>PowerPoint 演示文稿</vt:lpstr>
      <vt:lpstr>Задания</vt:lpstr>
      <vt:lpstr>Задание 1 (тайминг 10 минут)</vt:lpstr>
      <vt:lpstr>Задание 2 (тайминг 15 минут)</vt:lpstr>
      <vt:lpstr>Задание 3 (тайминг 10 минут)</vt:lpstr>
      <vt:lpstr>Задание 4 (тайминг 15 минут)</vt:lpstr>
      <vt:lpstr>Задание 5 (тайминг 5 минут)</vt:lpstr>
      <vt:lpstr>Задание 6 (тайминг 15 минут)</vt:lpstr>
      <vt:lpstr>Задание 7 (тайминг 10 минут)</vt:lpstr>
      <vt:lpstr>Задание 8 (тайминг 15 минут)</vt:lpstr>
      <vt:lpstr>Итоги</vt:lpstr>
      <vt:lpstr>Домашнее задание</vt:lpstr>
      <vt:lpstr>PowerPoint 演示文稿</vt:lpstr>
      <vt:lpstr>PowerPoint 演示文稿</vt:lpstr>
      <vt:lpstr>PowerPoint 演示文稿</vt:lpstr>
      <vt:lpstr>PowerPoint 演示文稿</vt:lpstr>
      <vt:lpstr>Что было сложного на семинаре?</vt:lpstr>
      <vt:lpstr>Напишите 3 вещи в комментариях, которым вы научились сегодня.</vt:lpstr>
      <vt:lpstr>сообщением в чат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/>
  <cp:lastModifiedBy>user</cp:lastModifiedBy>
  <cp:revision>1</cp:revision>
  <dcterms:created xsi:type="dcterms:W3CDTF">2023-05-29T15:12:31Z</dcterms:created>
  <dcterms:modified xsi:type="dcterms:W3CDTF">2023-05-29T15:12:31Z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F610351E792241BBACC11DF09364084C</vt:lpwstr>
  </property>
  <property fmtid="{D5CDD505-2E9C-101B-9397-08002B2CF9AE}" pid="3" name="KSOProductBuildVer">
    <vt:lpwstr>1049-11.2.0.11537</vt:lpwstr>
  </property>
</Properties>
</file>